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391" r:id="rId7"/>
    <p:sldId id="377" r:id="rId8"/>
    <p:sldId id="378" r:id="rId9"/>
    <p:sldId id="393" r:id="rId10"/>
    <p:sldId id="3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ss, Kevin K (JMD)" initials="DKK(" lastIdx="3" clrIdx="0">
    <p:extLst>
      <p:ext uri="{19B8F6BF-5375-455C-9EA6-DF929625EA0E}">
        <p15:presenceInfo xmlns:p15="http://schemas.microsoft.com/office/powerpoint/2012/main" userId="S::Kevin.Doss@usdoj.gov::ff859168-495f-4d69-ba60-41948e426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0BB9-45FC-41EF-ACE3-B6336D5C0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4B013-C42D-4788-AB05-09C8D7A26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469DE-F884-41CF-A1FF-BCBC95D6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DDEFA-7BDF-4A0D-B45A-6E5755C5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47583-5221-4748-8899-F6A34B2E8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5E20-7A3C-4721-825E-0E9B6770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27BBE-9333-42AD-9E12-6744AB6A3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D0138-D8B8-4DCA-8B60-6AABD596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DC594-7D1B-4165-A9F0-8FD89E03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1C066-39E4-4645-AEC7-1AE27B18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9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64A3E-DE6E-4BDC-82C8-554DC9DA6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AFCC7-F0F8-47D5-A70A-7A6E37ECE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9EB23-8A4F-442F-A8C2-E104DCB6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0E56D-1002-4672-94DE-9F1575A3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1071-F877-4BAF-9439-0EE8AEA8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77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429001"/>
            <a:ext cx="10363200" cy="914399"/>
          </a:xfrm>
        </p:spPr>
        <p:txBody>
          <a:bodyPr>
            <a:normAutofit/>
          </a:bodyPr>
          <a:lstStyle>
            <a:lvl1pPr algn="l">
              <a:defRPr sz="4400" b="0" baseline="0">
                <a:solidFill>
                  <a:schemeClr val="tx2"/>
                </a:solidFill>
                <a:latin typeface="Joanna MT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Presentation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572000"/>
            <a:ext cx="8534400" cy="9144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endParaRPr lang="en-US" dirty="0"/>
          </a:p>
        </p:txBody>
      </p:sp>
      <p:pic>
        <p:nvPicPr>
          <p:cNvPr id="10" name="Picture 9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4201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74638"/>
            <a:ext cx="9753600" cy="715962"/>
          </a:xfrm>
        </p:spPr>
        <p:txBody>
          <a:bodyPr/>
          <a:lstStyle>
            <a:lvl1pPr algn="l">
              <a:defRPr b="1">
                <a:latin typeface="Joanna MT" pitchFamily="18" charset="0"/>
                <a:cs typeface="Arial" pitchFamily="34" charset="0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1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69076"/>
            <a:ext cx="2844800" cy="365125"/>
          </a:xfrm>
        </p:spPr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999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>
            <a:no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8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9753600" cy="71596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977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10058400" cy="71596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05000"/>
            <a:ext cx="5386917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2192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905000"/>
            <a:ext cx="5389033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5936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9753600" cy="71596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28115"/>
            <a:ext cx="284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81000"/>
          </a:xfr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491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130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90600"/>
            <a:ext cx="4011084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0" y="533401"/>
            <a:ext cx="6502400" cy="5592763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05000"/>
            <a:ext cx="4011084" cy="42211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91C1C827-D893-467F-8538-D3C9030236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709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C3082-AE88-4E39-95F2-67ED7AEB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80AC6-1B22-42A8-9631-E9D2B494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92634-E21D-4465-BA44-F2518B29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86306-426A-4EE3-BEEB-9B4EAA3B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E6198-1B03-4CC6-A3FD-CB6C0580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46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0" y="612775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26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609600" y="1219200"/>
            <a:ext cx="11074400" cy="4953000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pic>
        <p:nvPicPr>
          <p:cNvPr id="8" name="Picture 7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5602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7500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HS Logo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52400"/>
            <a:ext cx="1320800" cy="959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090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97CC-E297-4DD8-9D39-AD68AEE0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C8D3F-A3E9-4BB2-96D3-0F552EAFA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6D059-0FD0-4AB7-B068-D3232DDD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10F71-D068-4421-BFEF-34EAAAC5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08D89-431F-489B-B6A1-5B7B89AB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AF466-1EE2-4316-BFCA-29D7DDC37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4BFD4-F8A1-4D6F-935E-7EEC877CB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C6F5B-23B9-4E07-B524-CC65F9916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A5E04-7F80-4C12-8213-A6DF469F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10416-CBD2-439C-988E-4AEFD303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8BDAE-220C-470F-926A-7C4472AA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6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971A-75C8-4340-B46E-9E7CDBD2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AC31F-5C0D-429E-BAC6-4C5AAA217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A4F4C-806B-4778-83FA-E35FA1F25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B92C1-AB08-4162-9F03-F2663787D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31BEB3-0D74-4729-A32D-7DDFE4BA7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7444F1-B6CD-4E45-9468-F4FE23D4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CE0FBF-661D-4BCE-8EA8-4ECAF234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84DF1-EE8E-4649-B9C4-02C59B1D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3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C9FB-FA74-4EAC-9446-F8AD8804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5AAE42-15BB-4874-8003-E55ADC7B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B23C5-C025-4762-AD10-669F26D6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86F57-14E2-44DD-9F49-B2F0DB4B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5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C57CB-086B-4266-A37B-45C4B4D4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BF298-F382-4CEB-9D71-E4CD4643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AB173-5A1A-4A96-8435-7F347375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9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356F3-B5A8-4C72-8375-78B02A34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6D737-1F27-4BF1-89CD-14C549219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30FB9-4BC2-4B2D-827B-EE4C562C0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5FA80-A5AD-40BF-8F5B-7DAAA0B9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8EBAC-E86B-42D9-910F-D68F4E047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1491D-D622-452E-B91A-1547F462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7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EF576-5066-483D-BF53-5D481A84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B857C-6833-434A-B716-CB1E449AB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D3674-DB3A-4A18-9028-94D85ED94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D90E6-5755-4248-BD3D-1B4D0D71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688B5-32AC-4F77-9923-EFD2BF7D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9ED53-0CB6-4F76-8C9D-2A12EF91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0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A1F32-7463-4BFF-B14A-8B80E033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97027-A054-4357-86D0-C4F6EC09F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7B5D4-4E1B-4572-AFFC-C9735E460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445D1-0E77-47BB-BA51-BE1F34C12096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67B0D-78D5-4145-94B9-BF6647BE1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08A0A-9BE9-4770-9A47-73C19A51A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AC29-F5C5-44D2-8B7B-681F2E493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9753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1"/>
            <a:ext cx="109728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/>
                </a:solidFill>
                <a:latin typeface="Joanna MT" pitchFamily="18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6351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0000"/>
                </a:solidFill>
                <a:latin typeface="Joanna MT" pitchFamily="18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/>
                </a:solidFill>
                <a:latin typeface="Joanna MT" pitchFamily="18" charset="0"/>
                <a:cs typeface="Arial" pitchFamily="34" charset="0"/>
              </a:defRPr>
            </a:lvl1pPr>
          </a:lstStyle>
          <a:p>
            <a:fld id="{91C1C827-D893-467F-8538-D3C9030236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4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tx2"/>
          </a:solidFill>
          <a:latin typeface="Joanna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792"/>
        </a:spcBef>
        <a:buFont typeface="Arial" pitchFamily="34" charset="0"/>
        <a:buChar char="•"/>
        <a:defRPr sz="24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792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792"/>
        </a:spcBef>
        <a:buFont typeface="Arial" pitchFamily="34" charset="0"/>
        <a:buChar char="•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792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792"/>
        </a:spcBef>
        <a:buFont typeface="Arial" pitchFamily="34" charset="0"/>
        <a:buChar char="»"/>
        <a:defRPr sz="18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EA8F-264D-4A05-B9D1-CC71C7752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462" y="1122362"/>
            <a:ext cx="10784264" cy="308941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Reporting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Employment Eligibility Verification (E-Verify)</a:t>
            </a:r>
          </a:p>
        </p:txBody>
      </p:sp>
    </p:spTree>
    <p:extLst>
      <p:ext uri="{BB962C8B-B14F-4D97-AF65-F5344CB8AC3E}">
        <p14:creationId xmlns:p14="http://schemas.microsoft.com/office/powerpoint/2010/main" val="136755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9224-7693-4832-A7FC-122A4F708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060" y="274638"/>
            <a:ext cx="8955464" cy="715962"/>
          </a:xfrm>
        </p:spPr>
        <p:txBody>
          <a:bodyPr/>
          <a:lstStyle/>
          <a:p>
            <a:r>
              <a:rPr lang="en-US" sz="4000" b="0" dirty="0">
                <a:latin typeface="+mj-lt"/>
              </a:rPr>
              <a:t>FAR 22.1803 Contract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E362F-B86C-4ACD-B673-FB764DE8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240" y="1475298"/>
            <a:ext cx="10583159" cy="47545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Insert the clause 52.222-54 </a:t>
            </a:r>
            <a:r>
              <a:rPr lang="en-US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Employment Eligibility Verification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in all solicitations and contracts that exceed $150,000, </a:t>
            </a:r>
            <a:r>
              <a:rPr lang="en-US" u="sng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except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those that:</a:t>
            </a:r>
          </a:p>
          <a:p>
            <a:pPr>
              <a:spcBef>
                <a:spcPts val="600"/>
              </a:spcBef>
              <a:buSzPct val="100000"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Are</a:t>
            </a:r>
            <a:r>
              <a:rPr lang="en-US" sz="20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only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</a:t>
            </a:r>
            <a:r>
              <a:rPr lang="en-US" sz="20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work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that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will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performed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outside</a:t>
            </a:r>
            <a:r>
              <a:rPr lang="en-US" sz="20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United</a:t>
            </a:r>
            <a:r>
              <a:rPr lang="en-US" sz="20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States;</a:t>
            </a:r>
          </a:p>
          <a:p>
            <a:pPr>
              <a:spcBef>
                <a:spcPts val="600"/>
              </a:spcBef>
              <a:buSzPct val="100000"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Are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period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performance of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less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than 120</a:t>
            </a:r>
            <a:r>
              <a:rPr lang="en-US" sz="20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days;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</a:t>
            </a:r>
          </a:p>
          <a:p>
            <a:pPr>
              <a:spcBef>
                <a:spcPts val="600"/>
              </a:spcBef>
              <a:buSzPct val="100000"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Are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only</a:t>
            </a:r>
            <a:r>
              <a:rPr lang="en-US" sz="20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for–</a:t>
            </a:r>
          </a:p>
          <a:p>
            <a:pPr lvl="1">
              <a:spcBef>
                <a:spcPts val="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Commercially available off-the-shelf (COTS) items;</a:t>
            </a:r>
          </a:p>
          <a:p>
            <a:pPr lvl="1">
              <a:spcBef>
                <a:spcPts val="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Items that would be COTS but for minor modifications (see the definition of commercial item at FAR 2.101);</a:t>
            </a:r>
          </a:p>
          <a:p>
            <a:pPr lvl="1">
              <a:spcBef>
                <a:spcPts val="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Items that would be COTS if they were not bulk cargo; or</a:t>
            </a:r>
          </a:p>
          <a:p>
            <a:pPr lvl="1">
              <a:spcBef>
                <a:spcPts val="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Commercial services that are–</a:t>
            </a:r>
          </a:p>
          <a:p>
            <a:pPr marL="1143000" lvl="1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Part of the purchase of a COTS item (or an item that would be a COTS item, but for minor modification);</a:t>
            </a:r>
          </a:p>
          <a:p>
            <a:pPr marL="1143000" lvl="1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Performed by the COTS provider; and</a:t>
            </a:r>
          </a:p>
          <a:p>
            <a:pPr marL="1143000" lvl="1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Are normally provided for that COTS item.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0C29C-08A0-4A52-94BF-A41E5452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8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152400"/>
            <a:ext cx="9037898" cy="990600"/>
          </a:xfrm>
        </p:spPr>
        <p:txBody>
          <a:bodyPr/>
          <a:lstStyle/>
          <a:p>
            <a:r>
              <a:rPr lang="en-US" sz="4000" b="0" dirty="0">
                <a:latin typeface="+mj-lt"/>
              </a:rPr>
              <a:t>Additional Reporting Data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927" y="1371601"/>
            <a:ext cx="10570723" cy="519747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sz="2600" dirty="0">
                <a:solidFill>
                  <a:schemeClr val="tx1"/>
                </a:solidFill>
              </a:rPr>
              <a:t>The Additional Reporting data element currently has three entries under it:  </a:t>
            </a:r>
          </a:p>
          <a:p>
            <a:pPr marL="742950" lvl="2" indent="-342900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Employment Eligibility Verification (52.222-54)</a:t>
            </a:r>
          </a:p>
          <a:p>
            <a:pPr marL="742950" lvl="2" indent="-342900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Service Contract Inventory (FAR 4.17)</a:t>
            </a:r>
          </a:p>
          <a:p>
            <a:pPr marL="742950" lvl="2" indent="-342900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None of the Above</a:t>
            </a:r>
          </a:p>
          <a:p>
            <a:pPr>
              <a:spcBef>
                <a:spcPts val="600"/>
              </a:spcBef>
            </a:pPr>
            <a:r>
              <a:rPr lang="en-US" sz="2600" dirty="0">
                <a:solidFill>
                  <a:schemeClr val="tx1"/>
                </a:solidFill>
              </a:rPr>
              <a:t>If your contract was awarded on or after July 11, 2018 and contains clause 52.222-54 Employment Eligibility Verification (E-Verify), you need to report this information in FPDS. </a:t>
            </a:r>
          </a:p>
          <a:p>
            <a:pPr>
              <a:spcBef>
                <a:spcPts val="600"/>
              </a:spcBef>
            </a:pPr>
            <a:r>
              <a:rPr lang="en-US" sz="2600" dirty="0">
                <a:solidFill>
                  <a:schemeClr val="tx1"/>
                </a:solidFill>
              </a:rPr>
              <a:t>For task\delivery orders or BPA Calls against single or multiple award IDVs and BPAs, if your IDV or BPA included the E-Verify clause 52.222-54 then MAKE SURE that you are also reporting that on each task\delivery order and BPA Call in FPDS it the order\call meets the </a:t>
            </a:r>
            <a:r>
              <a:rPr lang="en-US" sz="2600">
                <a:solidFill>
                  <a:schemeClr val="tx1"/>
                </a:solidFill>
              </a:rPr>
              <a:t>FAR requirements. 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600" b="1" dirty="0">
                <a:solidFill>
                  <a:schemeClr val="tx1"/>
                </a:solidFill>
              </a:rPr>
              <a:t>REMEMBER: This data element allows you to select multiple answers so if your award has BOTH the Service Contract Inventory clause (52.204-14 or 52.204-15) and the E-verify clause (52.222-54) make sure to use the CTRL button and click both!!!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>
                <a:solidFill>
                  <a:srgbClr val="1F497D"/>
                </a:solidFill>
              </a:rPr>
              <a:pPr/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6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751" y="226288"/>
            <a:ext cx="8806158" cy="990600"/>
          </a:xfrm>
        </p:spPr>
        <p:txBody>
          <a:bodyPr/>
          <a:lstStyle/>
          <a:p>
            <a:r>
              <a:rPr lang="en-US" sz="4000" b="0" dirty="0">
                <a:latin typeface="+mj-lt"/>
              </a:rPr>
              <a:t>Additional Reporting Data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4" y="1371601"/>
            <a:ext cx="10806545" cy="4754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To select both entries in the Additional Reporting data element use the CTRL button and click each entry.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>
                <a:solidFill>
                  <a:srgbClr val="1F497D"/>
                </a:solidFill>
              </a:rPr>
              <a:pPr/>
              <a:t>4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429" y="2971801"/>
            <a:ext cx="39528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45F9-5AC2-4DF6-B654-A5E7F853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74638"/>
            <a:ext cx="9323109" cy="935326"/>
          </a:xfrm>
        </p:spPr>
        <p:txBody>
          <a:bodyPr/>
          <a:lstStyle/>
          <a:p>
            <a:pPr algn="ctr"/>
            <a:r>
              <a:rPr lang="en-US" sz="4000" b="0" dirty="0">
                <a:latin typeface="+mj-lt"/>
              </a:rPr>
              <a:t>Do a Double Check!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9E9B-E749-49A9-A6F0-2ACC8FDC0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272" y="1676544"/>
            <a:ext cx="9647382" cy="4906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insert the clause 52.222-54 in the contract and do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select Employment Eligibility Verification in FPDS - Additional Reporting Field when: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Estimated Contract Value is $150,000 or less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place of performance is entirely outside the US (defined as the 50 States, DC, Puerto Rico, Guam, Northern Mariana Islands, US Virgin Islands)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period of performance in less than 120 days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ontract is entirely for COTS items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The contract is for commercial services that are part of the purchase of a COTS item, is performed by the COTS provider, and are services normally provided for that COTS item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000" i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FBAE7-FA09-4B42-8ED0-F93705F0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>
                <a:solidFill>
                  <a:srgbClr val="1F497D"/>
                </a:solidFill>
              </a:rPr>
              <a:pPr/>
              <a:t>5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9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751" y="235524"/>
            <a:ext cx="8806158" cy="990600"/>
          </a:xfrm>
        </p:spPr>
        <p:txBody>
          <a:bodyPr/>
          <a:lstStyle/>
          <a:p>
            <a:r>
              <a:rPr lang="en-US" sz="4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with Clause 52.222-54</a:t>
            </a:r>
            <a:endParaRPr lang="en-US" sz="4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90" y="1547089"/>
            <a:ext cx="10233892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What can you do to ensure compliance with E-Verify: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Contracting officers are encouraged to advocate E-Verify requirements at vendor engagements, small business events, and pre-solicitation conferences. 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contract award or at a post-award kick off meetings, remind contractors to comply with requirements of clause 52.222-54, i.e., that they have to enroll as a Federal contractor within </a:t>
            </a:r>
            <a:r>
              <a:rPr lang="en-US" sz="20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calendar days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award and 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</a:rPr>
              <a:t>they have to use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E-Verify within </a:t>
            </a:r>
            <a:r>
              <a:rPr lang="en-US" sz="20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90 calendar days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enrollment.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the Quarterly E-Verify Report and Vendor List :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A quarterly governmentwide report is downloaded by Components and should be reviewed for contractor compliance.  B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ased on the Additional Reporting E-Verify selection </a:t>
            </a: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made for each contract in FPDS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report shows :</a:t>
            </a:r>
            <a:endParaRPr lang="en-US" sz="16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Vendor List by agency and by specific contract number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Which contractor has </a:t>
            </a:r>
            <a:r>
              <a:rPr lang="en-US" sz="1800" u="sng" dirty="0">
                <a:solidFill>
                  <a:schemeClr val="tx1"/>
                </a:solidFill>
              </a:rPr>
              <a:t>not</a:t>
            </a:r>
            <a:r>
              <a:rPr lang="en-US" sz="1800" dirty="0">
                <a:solidFill>
                  <a:schemeClr val="tx1"/>
                </a:solidFill>
              </a:rPr>
              <a:t> enrolled in E-Verify within </a:t>
            </a:r>
            <a:r>
              <a:rPr lang="en-US" sz="1800" u="sng" dirty="0">
                <a:solidFill>
                  <a:schemeClr val="tx1"/>
                </a:solidFill>
              </a:rPr>
              <a:t>30 calendar days </a:t>
            </a:r>
            <a:r>
              <a:rPr lang="en-US" sz="1800" dirty="0">
                <a:solidFill>
                  <a:schemeClr val="tx1"/>
                </a:solidFill>
              </a:rPr>
              <a:t>after contract award.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Which contractor has </a:t>
            </a:r>
            <a:r>
              <a:rPr lang="en-US" sz="1800" u="sng" dirty="0">
                <a:solidFill>
                  <a:schemeClr val="tx1"/>
                </a:solidFill>
              </a:rPr>
              <a:t>not</a:t>
            </a:r>
            <a:r>
              <a:rPr lang="en-US" sz="1800" dirty="0">
                <a:solidFill>
                  <a:schemeClr val="tx1"/>
                </a:solidFill>
              </a:rPr>
              <a:t> used E-Verify within </a:t>
            </a:r>
            <a:r>
              <a:rPr lang="en-US" sz="1800" u="sng" dirty="0">
                <a:solidFill>
                  <a:schemeClr val="tx1"/>
                </a:solidFill>
              </a:rPr>
              <a:t>90 calendar days </a:t>
            </a:r>
            <a:r>
              <a:rPr lang="en-US" sz="1800" dirty="0">
                <a:solidFill>
                  <a:schemeClr val="tx1"/>
                </a:solidFill>
              </a:rPr>
              <a:t>after enrollment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>
                <a:solidFill>
                  <a:srgbClr val="1F497D"/>
                </a:solidFill>
              </a:rPr>
              <a:pPr/>
              <a:t>6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2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HS Power Point 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BE5F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3FE027E793D141A4D0D4B43133F0A9" ma:contentTypeVersion="12" ma:contentTypeDescription="Create a new document." ma:contentTypeScope="" ma:versionID="2f4a3800c9e9ecafaa5fe6568d2445cb">
  <xsd:schema xmlns:xsd="http://www.w3.org/2001/XMLSchema" xmlns:xs="http://www.w3.org/2001/XMLSchema" xmlns:p="http://schemas.microsoft.com/office/2006/metadata/properties" xmlns:ns3="5774b216-7350-4865-8b28-a80b4a7f0bbf" xmlns:ns4="668b5da2-bb96-4ca8-adfe-f026adba9ac0" targetNamespace="http://schemas.microsoft.com/office/2006/metadata/properties" ma:root="true" ma:fieldsID="f73aa451ff2b8365253cf8e80217e2f1" ns3:_="" ns4:_="">
    <xsd:import namespace="5774b216-7350-4865-8b28-a80b4a7f0bbf"/>
    <xsd:import namespace="668b5da2-bb96-4ca8-adfe-f026adba9a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4b216-7350-4865-8b28-a80b4a7f0b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b5da2-bb96-4ca8-adfe-f026adba9ac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A75AA9-9822-4C53-8E17-BA3B9A50F5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4b216-7350-4865-8b28-a80b4a7f0bbf"/>
    <ds:schemaRef ds:uri="668b5da2-bb96-4ca8-adfe-f026adba9a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1A791E-68C0-45B5-9065-3627C1C9B607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668b5da2-bb96-4ca8-adfe-f026adba9ac0"/>
    <ds:schemaRef ds:uri="5774b216-7350-4865-8b28-a80b4a7f0bb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1326FE9-8E9E-456E-B557-3187350554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627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Joanna MT</vt:lpstr>
      <vt:lpstr>Office Theme</vt:lpstr>
      <vt:lpstr>DHS Power Point template</vt:lpstr>
      <vt:lpstr>Additional Reporting  Employment Eligibility Verification (E-Verify)</vt:lpstr>
      <vt:lpstr>FAR 22.1803 Contract Clause</vt:lpstr>
      <vt:lpstr>Additional Reporting Data Element</vt:lpstr>
      <vt:lpstr>Additional Reporting Data Element</vt:lpstr>
      <vt:lpstr>Do a Double Check!</vt:lpstr>
      <vt:lpstr>Compliance with Clause 52.222-54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Reporting-E-Verify</dc:title>
  <dc:creator>Oliver, Kate</dc:creator>
  <cp:lastModifiedBy>Oliver, Kate</cp:lastModifiedBy>
  <cp:revision>13</cp:revision>
  <dcterms:created xsi:type="dcterms:W3CDTF">2022-02-10T14:06:51Z</dcterms:created>
  <dcterms:modified xsi:type="dcterms:W3CDTF">2022-06-22T14:10:50Z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2eef23d-2e95-4428-9a3c-2526d95b164a_Enabled">
    <vt:lpwstr>true</vt:lpwstr>
  </property>
  <property fmtid="{D5CDD505-2E9C-101B-9397-08002B2CF9AE}" pid="3" name="MSIP_Label_a2eef23d-2e95-4428-9a3c-2526d95b164a_SetDate">
    <vt:lpwstr>2022-02-10T14:11:50Z</vt:lpwstr>
  </property>
  <property fmtid="{D5CDD505-2E9C-101B-9397-08002B2CF9AE}" pid="4" name="MSIP_Label_a2eef23d-2e95-4428-9a3c-2526d95b164a_Method">
    <vt:lpwstr>Standard</vt:lpwstr>
  </property>
  <property fmtid="{D5CDD505-2E9C-101B-9397-08002B2CF9AE}" pid="5" name="MSIP_Label_a2eef23d-2e95-4428-9a3c-2526d95b164a_Name">
    <vt:lpwstr>For Official Use Only (FOUO)</vt:lpwstr>
  </property>
  <property fmtid="{D5CDD505-2E9C-101B-9397-08002B2CF9AE}" pid="6" name="MSIP_Label_a2eef23d-2e95-4428-9a3c-2526d95b164a_SiteId">
    <vt:lpwstr>3ccde76c-946d-4a12-bb7a-fc9d0842354a</vt:lpwstr>
  </property>
  <property fmtid="{D5CDD505-2E9C-101B-9397-08002B2CF9AE}" pid="7" name="MSIP_Label_a2eef23d-2e95-4428-9a3c-2526d95b164a_ActionId">
    <vt:lpwstr>32582fdd-d29e-4c1a-a4cf-3839d266c650</vt:lpwstr>
  </property>
  <property fmtid="{D5CDD505-2E9C-101B-9397-08002B2CF9AE}" pid="8" name="MSIP_Label_a2eef23d-2e95-4428-9a3c-2526d95b164a_ContentBits">
    <vt:lpwstr>0</vt:lpwstr>
  </property>
  <property fmtid="{D5CDD505-2E9C-101B-9397-08002B2CF9AE}" pid="9" name="ContentTypeId">
    <vt:lpwstr>0x0101008E3FE027E793D141A4D0D4B43133F0A9</vt:lpwstr>
  </property>
</Properties>
</file>