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5" r:id="rId3"/>
    <p:sldId id="414" r:id="rId4"/>
    <p:sldId id="415" r:id="rId5"/>
    <p:sldId id="350" r:id="rId6"/>
    <p:sldId id="361" r:id="rId7"/>
    <p:sldId id="388" r:id="rId8"/>
    <p:sldId id="412" r:id="rId9"/>
    <p:sldId id="41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ss, Kevin K (JMD)" initials="DKK(" lastIdx="2" clrIdx="0">
    <p:extLst>
      <p:ext uri="{19B8F6BF-5375-455C-9EA6-DF929625EA0E}">
        <p15:presenceInfo xmlns:p15="http://schemas.microsoft.com/office/powerpoint/2012/main" userId="S::Kevin.Doss@usdoj.gov::ff859168-495f-4d69-ba60-41948e4267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99B9D-EE0D-4610-A296-4C91EEE5B9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43BD3E-14D6-4BC2-8D94-596FE18470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66C257-D5F1-4BCF-8450-9FADA172432A}"/>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0D96E8EF-5054-4905-8EA0-22720B7CF94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0C0C21-808F-4742-BB46-C58E63DE2D80}"/>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55397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54489-ACC8-4A22-B189-C80B97E819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B6EE80-5146-460A-A100-55F4442F5F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0D3BB-4EAB-4062-9993-3C031508ABA8}"/>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EEE22C93-67F9-406F-8855-84C375D59B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94C5F2-D02A-4968-A107-AA8518214B0C}"/>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162840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E0853D-A6E0-432D-8A93-B469DB666F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B61C6F-DDEC-4B65-8C08-6AFDFB9307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99ECCA-11B4-4B8C-BCB3-83669C3D1E0F}"/>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57129EA6-94DB-4879-9CDD-E2599B9567B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558B9E-DCA7-4A39-9009-079CB99E83FB}"/>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90056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6350-3C32-44FB-9C63-20BE841A40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0567C8-4FE2-4A6E-95F8-B3DEBED020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061DA-786F-4938-A334-7E3A7BF9A9CC}"/>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5E43252D-35DA-42D0-83B4-A07B19B630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9B40AE-BBEF-4D12-BFB5-B05CA764D63D}"/>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171619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68C38-8F2A-45F5-B8A7-AA77D1D55B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52EBCF-2782-4EAD-BC5B-425B0B0622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8CBCB1-C158-45A1-8F4E-BD435B586BA4}"/>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7FBDC8D0-1041-419A-BEC3-88851183BD2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BAE08F-D0C4-4BD1-BEBE-5C0EF1A56022}"/>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46542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3972E-72D9-4AFD-8EA4-FAAAE3F63F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789224-9DCD-48F6-879B-BE584E583E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A78C91-1F21-40AE-9A75-96FF3F7E9E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9FEC43-8063-4D05-B773-514EC16ED7CE}"/>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6" name="Footer Placeholder 5">
            <a:extLst>
              <a:ext uri="{FF2B5EF4-FFF2-40B4-BE49-F238E27FC236}">
                <a16:creationId xmlns:a16="http://schemas.microsoft.com/office/drawing/2014/main" id="{6CA9EDA1-8C59-44D8-BE51-3DCE01A4D99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6DE99-DCFF-488A-AAE1-FAF9BA484061}"/>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82871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54F4F-DEE6-40FE-BF47-F32C773E03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1D0309-ED18-4BFC-8228-5F07AB947F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7387C1-67F5-4DE2-B7A1-5EE9E29D81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9C5006-94F5-4083-917E-01DD766BA1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63DBA-5E0D-4B24-9059-732EA03639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137FDE-E1F8-46A6-B220-32BE52385FD8}"/>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8" name="Footer Placeholder 7">
            <a:extLst>
              <a:ext uri="{FF2B5EF4-FFF2-40B4-BE49-F238E27FC236}">
                <a16:creationId xmlns:a16="http://schemas.microsoft.com/office/drawing/2014/main" id="{42DC8450-73DF-4FE8-A907-372A3A07A12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1C12BD-EC15-4F75-886F-40E78E6FC90B}"/>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45467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2A4FF-1B43-4233-A56C-7D35702515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8F8478-03CF-4EE2-AE10-487837FCE021}"/>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4" name="Footer Placeholder 3">
            <a:extLst>
              <a:ext uri="{FF2B5EF4-FFF2-40B4-BE49-F238E27FC236}">
                <a16:creationId xmlns:a16="http://schemas.microsoft.com/office/drawing/2014/main" id="{96AB0330-DDC3-448D-A992-7A62975FC6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3C844CF-6030-4645-90CF-B9418D507733}"/>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0741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D28266-C392-4C95-8A83-436CB828B5FE}"/>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3" name="Footer Placeholder 2">
            <a:extLst>
              <a:ext uri="{FF2B5EF4-FFF2-40B4-BE49-F238E27FC236}">
                <a16:creationId xmlns:a16="http://schemas.microsoft.com/office/drawing/2014/main" id="{2D66902D-B695-4DF9-80BF-98B883186FF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D632E08-04E2-423E-ABF9-CB289B3EBCA0}"/>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346684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70A13-E268-495F-933A-7C47C5AF08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468653-252C-458E-8011-17C9A7E8D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72FB63-B773-4082-9115-078D340CB2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8E3ADD-B4A8-4FF2-9B44-26B58517677A}"/>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6" name="Footer Placeholder 5">
            <a:extLst>
              <a:ext uri="{FF2B5EF4-FFF2-40B4-BE49-F238E27FC236}">
                <a16:creationId xmlns:a16="http://schemas.microsoft.com/office/drawing/2014/main" id="{13DB6A63-461D-4D49-9CD1-02F69E327BE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D3CAFB-EF5C-4E2A-80F8-80204F19EF44}"/>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940924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DDFD7-46E1-437D-88F7-061F0AABAB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2B62F9-D0C5-4CA7-A124-636926EB2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3F5DB38-A488-4A49-B52B-0202CE5E5A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2602C8-0E1F-4CBA-BA57-1C1F87F9BDB6}"/>
              </a:ext>
            </a:extLst>
          </p:cNvPr>
          <p:cNvSpPr>
            <a:spLocks noGrp="1"/>
          </p:cNvSpPr>
          <p:nvPr>
            <p:ph type="dt" sz="half" idx="10"/>
          </p:nvPr>
        </p:nvSpPr>
        <p:spPr/>
        <p:txBody>
          <a:bodyPr/>
          <a:lstStyle/>
          <a:p>
            <a:fld id="{78997C14-6A68-45BE-83B3-BFBC80886C27}" type="datetimeFigureOut">
              <a:rPr lang="en-US" smtClean="0"/>
              <a:t>6/16/2022</a:t>
            </a:fld>
            <a:endParaRPr lang="en-US" dirty="0"/>
          </a:p>
        </p:txBody>
      </p:sp>
      <p:sp>
        <p:nvSpPr>
          <p:cNvPr id="6" name="Footer Placeholder 5">
            <a:extLst>
              <a:ext uri="{FF2B5EF4-FFF2-40B4-BE49-F238E27FC236}">
                <a16:creationId xmlns:a16="http://schemas.microsoft.com/office/drawing/2014/main" id="{2E5FC3D9-BDAA-4580-A455-0B3D66A989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276036-2F65-4C17-8E06-CAF6A7517889}"/>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653522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1FD383-B2A8-4E78-9E08-626DD49F11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899DCC-0614-4C4B-A7B5-738B4DDAE9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B275DD-D0DC-4A0F-9D6F-E62087EDC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97C14-6A68-45BE-83B3-BFBC80886C27}" type="datetimeFigureOut">
              <a:rPr lang="en-US" smtClean="0"/>
              <a:t>6/16/2022</a:t>
            </a:fld>
            <a:endParaRPr lang="en-US" dirty="0"/>
          </a:p>
        </p:txBody>
      </p:sp>
      <p:sp>
        <p:nvSpPr>
          <p:cNvPr id="5" name="Footer Placeholder 4">
            <a:extLst>
              <a:ext uri="{FF2B5EF4-FFF2-40B4-BE49-F238E27FC236}">
                <a16:creationId xmlns:a16="http://schemas.microsoft.com/office/drawing/2014/main" id="{64B8F21D-6EE5-4170-B72D-9CF94E94B9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344B98B-5D8D-44F2-B677-532BB204B1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BFD4DD-60F1-4881-A262-A4F6CD5ED22D}" type="slidenum">
              <a:rPr lang="en-US" smtClean="0"/>
              <a:t>‹#›</a:t>
            </a:fld>
            <a:endParaRPr lang="en-US" dirty="0"/>
          </a:p>
        </p:txBody>
      </p:sp>
    </p:spTree>
    <p:extLst>
      <p:ext uri="{BB962C8B-B14F-4D97-AF65-F5344CB8AC3E}">
        <p14:creationId xmlns:p14="http://schemas.microsoft.com/office/powerpoint/2010/main" val="39576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package" Target="../embeddings/Microsoft_Excel_Worksheet1.xlsx"/><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9B35C-2D12-48FB-AED1-580B28612DCA}"/>
              </a:ext>
            </a:extLst>
          </p:cNvPr>
          <p:cNvSpPr>
            <a:spLocks noGrp="1"/>
          </p:cNvSpPr>
          <p:nvPr>
            <p:ph type="ctrTitle"/>
          </p:nvPr>
        </p:nvSpPr>
        <p:spPr/>
        <p:txBody>
          <a:bodyPr/>
          <a:lstStyle/>
          <a:p>
            <a:r>
              <a:rPr lang="en-US" dirty="0"/>
              <a:t>FPDS Dollar Amounts</a:t>
            </a:r>
          </a:p>
        </p:txBody>
      </p:sp>
    </p:spTree>
    <p:extLst>
      <p:ext uri="{BB962C8B-B14F-4D97-AF65-F5344CB8AC3E}">
        <p14:creationId xmlns:p14="http://schemas.microsoft.com/office/powerpoint/2010/main" val="407993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46DC3-C5DC-48AB-9607-475F9241DE3C}"/>
              </a:ext>
            </a:extLst>
          </p:cNvPr>
          <p:cNvSpPr>
            <a:spLocks noGrp="1"/>
          </p:cNvSpPr>
          <p:nvPr>
            <p:ph type="title"/>
          </p:nvPr>
        </p:nvSpPr>
        <p:spPr/>
        <p:txBody>
          <a:bodyPr/>
          <a:lstStyle/>
          <a:p>
            <a:r>
              <a:rPr lang="en-US" dirty="0"/>
              <a:t>Dollar Amounts</a:t>
            </a:r>
          </a:p>
        </p:txBody>
      </p:sp>
      <p:pic>
        <p:nvPicPr>
          <p:cNvPr id="5" name="Content Placeholder 4">
            <a:extLst>
              <a:ext uri="{FF2B5EF4-FFF2-40B4-BE49-F238E27FC236}">
                <a16:creationId xmlns:a16="http://schemas.microsoft.com/office/drawing/2014/main" id="{8072B137-1A3A-40D9-A122-DAD5EAB08BE9}"/>
              </a:ext>
            </a:extLst>
          </p:cNvPr>
          <p:cNvPicPr>
            <a:picLocks noGrp="1" noChangeAspect="1"/>
          </p:cNvPicPr>
          <p:nvPr>
            <p:ph idx="1"/>
          </p:nvPr>
        </p:nvPicPr>
        <p:blipFill>
          <a:blip r:embed="rId2"/>
          <a:stretch>
            <a:fillRect/>
          </a:stretch>
        </p:blipFill>
        <p:spPr>
          <a:xfrm>
            <a:off x="1905001" y="1447800"/>
            <a:ext cx="6172199" cy="1390650"/>
          </a:xfrm>
          <a:prstGeom prst="rect">
            <a:avLst/>
          </a:prstGeom>
        </p:spPr>
      </p:pic>
      <p:sp>
        <p:nvSpPr>
          <p:cNvPr id="4" name="Slide Number Placeholder 3">
            <a:extLst>
              <a:ext uri="{FF2B5EF4-FFF2-40B4-BE49-F238E27FC236}">
                <a16:creationId xmlns:a16="http://schemas.microsoft.com/office/drawing/2014/main" id="{A4FDF250-62D0-4C29-8796-002963494E91}"/>
              </a:ext>
            </a:extLst>
          </p:cNvPr>
          <p:cNvSpPr>
            <a:spLocks noGrp="1"/>
          </p:cNvSpPr>
          <p:nvPr>
            <p:ph type="sldNum" sz="quarter" idx="12"/>
          </p:nvPr>
        </p:nvSpPr>
        <p:spPr/>
        <p:txBody>
          <a:bodyPr/>
          <a:lstStyle/>
          <a:p>
            <a:fld id="{91C1C827-D893-467F-8538-D3C90302366C}" type="slidenum">
              <a:rPr lang="en-US" smtClean="0"/>
              <a:t>2</a:t>
            </a:fld>
            <a:endParaRPr lang="en-US" dirty="0"/>
          </a:p>
        </p:txBody>
      </p:sp>
      <p:sp>
        <p:nvSpPr>
          <p:cNvPr id="6" name="TextBox 5">
            <a:extLst>
              <a:ext uri="{FF2B5EF4-FFF2-40B4-BE49-F238E27FC236}">
                <a16:creationId xmlns:a16="http://schemas.microsoft.com/office/drawing/2014/main" id="{2DAC3C3F-6521-4036-AE3F-0E4250B9C8AA}"/>
              </a:ext>
            </a:extLst>
          </p:cNvPr>
          <p:cNvSpPr txBox="1"/>
          <p:nvPr/>
        </p:nvSpPr>
        <p:spPr>
          <a:xfrm>
            <a:off x="1905001" y="3179674"/>
            <a:ext cx="7924799" cy="3323987"/>
          </a:xfrm>
          <a:prstGeom prst="rect">
            <a:avLst/>
          </a:prstGeom>
          <a:noFill/>
        </p:spPr>
        <p:txBody>
          <a:bodyPr wrap="square" rtlCol="0">
            <a:spAutoFit/>
          </a:bodyPr>
          <a:lstStyle/>
          <a:p>
            <a:r>
              <a:rPr lang="en-US" sz="2400" dirty="0"/>
              <a:t>Action Obligation = Amount obligated for this action.</a:t>
            </a:r>
          </a:p>
          <a:p>
            <a:endParaRPr lang="en-US" sz="2400" dirty="0"/>
          </a:p>
          <a:p>
            <a:r>
              <a:rPr lang="en-US" sz="2400" dirty="0"/>
              <a:t>Base &amp; Exercised Options= Amount obligated plus any exercised options.</a:t>
            </a:r>
          </a:p>
          <a:p>
            <a:endParaRPr lang="en-US" sz="2400" dirty="0"/>
          </a:p>
          <a:p>
            <a:r>
              <a:rPr lang="en-US" sz="2400" dirty="0"/>
              <a:t>Base &amp; All Options (Total Contract Value)=Amount of base and all options exercised or not.  This is your total estimated contract value.</a:t>
            </a:r>
          </a:p>
          <a:p>
            <a:endParaRPr lang="en-US" dirty="0"/>
          </a:p>
        </p:txBody>
      </p:sp>
    </p:spTree>
    <p:extLst>
      <p:ext uri="{BB962C8B-B14F-4D97-AF65-F5344CB8AC3E}">
        <p14:creationId xmlns:p14="http://schemas.microsoft.com/office/powerpoint/2010/main" val="295679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001EC-2920-4236-8CB1-F104864C985A}"/>
              </a:ext>
            </a:extLst>
          </p:cNvPr>
          <p:cNvSpPr>
            <a:spLocks noGrp="1"/>
          </p:cNvSpPr>
          <p:nvPr>
            <p:ph type="title"/>
          </p:nvPr>
        </p:nvSpPr>
        <p:spPr/>
        <p:txBody>
          <a:bodyPr/>
          <a:lstStyle/>
          <a:p>
            <a:r>
              <a:rPr lang="en-US" dirty="0"/>
              <a:t>Dollar Amounts</a:t>
            </a:r>
          </a:p>
        </p:txBody>
      </p:sp>
      <p:sp>
        <p:nvSpPr>
          <p:cNvPr id="3" name="Content Placeholder 2">
            <a:extLst>
              <a:ext uri="{FF2B5EF4-FFF2-40B4-BE49-F238E27FC236}">
                <a16:creationId xmlns:a16="http://schemas.microsoft.com/office/drawing/2014/main" id="{D00D6B5A-6510-43B7-9D19-7962B4A8CAB9}"/>
              </a:ext>
            </a:extLst>
          </p:cNvPr>
          <p:cNvSpPr>
            <a:spLocks noGrp="1"/>
          </p:cNvSpPr>
          <p:nvPr>
            <p:ph idx="1"/>
          </p:nvPr>
        </p:nvSpPr>
        <p:spPr/>
        <p:txBody>
          <a:bodyPr/>
          <a:lstStyle/>
          <a:p>
            <a:pPr marL="0" indent="0">
              <a:buNone/>
            </a:pPr>
            <a:r>
              <a:rPr lang="en-US" dirty="0"/>
              <a:t>Remember that the Total Column in FPDS represents the total dollars as of the most recent modification, not the total for that particular mod.</a:t>
            </a:r>
          </a:p>
          <a:p>
            <a:pPr marL="0" indent="0">
              <a:buNone/>
            </a:pPr>
            <a:r>
              <a:rPr lang="en-US" dirty="0"/>
              <a:t>Example: Your contract has 5 modifications entered in FPDS.  The totals as of modification 5 are $500,000.  If you look at any of the previous entries (Mod 1-4) in FPDS the total columns will also show $500,000 not the totals specific to each modification. </a:t>
            </a:r>
          </a:p>
        </p:txBody>
      </p:sp>
    </p:spTree>
    <p:extLst>
      <p:ext uri="{BB962C8B-B14F-4D97-AF65-F5344CB8AC3E}">
        <p14:creationId xmlns:p14="http://schemas.microsoft.com/office/powerpoint/2010/main" val="175370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B94E-B7A7-48AE-9867-A611CAF33BD1}"/>
              </a:ext>
            </a:extLst>
          </p:cNvPr>
          <p:cNvSpPr>
            <a:spLocks noGrp="1"/>
          </p:cNvSpPr>
          <p:nvPr>
            <p:ph type="title"/>
          </p:nvPr>
        </p:nvSpPr>
        <p:spPr/>
        <p:txBody>
          <a:bodyPr/>
          <a:lstStyle/>
          <a:p>
            <a:r>
              <a:rPr lang="en-US" dirty="0"/>
              <a:t>Dollar Amounts</a:t>
            </a:r>
          </a:p>
        </p:txBody>
      </p:sp>
      <p:sp>
        <p:nvSpPr>
          <p:cNvPr id="3" name="Content Placeholder 2">
            <a:extLst>
              <a:ext uri="{FF2B5EF4-FFF2-40B4-BE49-F238E27FC236}">
                <a16:creationId xmlns:a16="http://schemas.microsoft.com/office/drawing/2014/main" id="{96AC442A-6E98-4187-A8F0-D763ADC9C920}"/>
              </a:ext>
            </a:extLst>
          </p:cNvPr>
          <p:cNvSpPr>
            <a:spLocks noGrp="1"/>
          </p:cNvSpPr>
          <p:nvPr>
            <p:ph idx="1"/>
          </p:nvPr>
        </p:nvSpPr>
        <p:spPr/>
        <p:txBody>
          <a:bodyPr/>
          <a:lstStyle/>
          <a:p>
            <a:pPr marL="0" indent="0">
              <a:buNone/>
            </a:pPr>
            <a:r>
              <a:rPr lang="en-US" dirty="0"/>
              <a:t>In the example below you see the total columns show the most recent totals, i.e., as of mod 4.  If you look at mod 1, the total columns represent the most recent totals, as of mod 4, not the totals as of mod 1.</a:t>
            </a:r>
          </a:p>
          <a:p>
            <a:pPr marL="0" indent="0">
              <a:buNone/>
            </a:pPr>
            <a:r>
              <a:rPr lang="en-US" dirty="0"/>
              <a:t>Mod 4					Mod 1</a:t>
            </a:r>
          </a:p>
          <a:p>
            <a:pPr marL="0" indent="0">
              <a:buNone/>
            </a:pPr>
            <a:endParaRPr lang="en-US" dirty="0"/>
          </a:p>
        </p:txBody>
      </p:sp>
      <p:pic>
        <p:nvPicPr>
          <p:cNvPr id="4" name="Picture 3">
            <a:extLst>
              <a:ext uri="{FF2B5EF4-FFF2-40B4-BE49-F238E27FC236}">
                <a16:creationId xmlns:a16="http://schemas.microsoft.com/office/drawing/2014/main" id="{63AE8FE5-43FE-419F-8328-B0B511A4FF41}"/>
              </a:ext>
            </a:extLst>
          </p:cNvPr>
          <p:cNvPicPr/>
          <p:nvPr/>
        </p:nvPicPr>
        <p:blipFill>
          <a:blip r:embed="rId2"/>
          <a:stretch>
            <a:fillRect/>
          </a:stretch>
        </p:blipFill>
        <p:spPr>
          <a:xfrm>
            <a:off x="838200" y="4001294"/>
            <a:ext cx="4263189" cy="2024380"/>
          </a:xfrm>
          <a:prstGeom prst="rect">
            <a:avLst/>
          </a:prstGeom>
        </p:spPr>
      </p:pic>
      <p:pic>
        <p:nvPicPr>
          <p:cNvPr id="5" name="Picture 4">
            <a:extLst>
              <a:ext uri="{FF2B5EF4-FFF2-40B4-BE49-F238E27FC236}">
                <a16:creationId xmlns:a16="http://schemas.microsoft.com/office/drawing/2014/main" id="{7C0324FA-7033-4BD4-98D3-EDEBD8BB8AE0}"/>
              </a:ext>
            </a:extLst>
          </p:cNvPr>
          <p:cNvPicPr/>
          <p:nvPr/>
        </p:nvPicPr>
        <p:blipFill>
          <a:blip r:embed="rId3"/>
          <a:stretch>
            <a:fillRect/>
          </a:stretch>
        </p:blipFill>
        <p:spPr>
          <a:xfrm>
            <a:off x="6208294" y="4031139"/>
            <a:ext cx="5145505" cy="1994535"/>
          </a:xfrm>
          <a:prstGeom prst="rect">
            <a:avLst/>
          </a:prstGeom>
        </p:spPr>
      </p:pic>
    </p:spTree>
    <p:extLst>
      <p:ext uri="{BB962C8B-B14F-4D97-AF65-F5344CB8AC3E}">
        <p14:creationId xmlns:p14="http://schemas.microsoft.com/office/powerpoint/2010/main" val="3274348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7620000" cy="715962"/>
          </a:xfrm>
        </p:spPr>
        <p:txBody>
          <a:bodyPr/>
          <a:lstStyle/>
          <a:p>
            <a:pPr algn="ctr"/>
            <a:r>
              <a:rPr lang="en-US" dirty="0"/>
              <a:t>Data Elements: Dollar Amounts</a:t>
            </a:r>
          </a:p>
        </p:txBody>
      </p:sp>
      <p:sp>
        <p:nvSpPr>
          <p:cNvPr id="3" name="Content Placeholder 2"/>
          <p:cNvSpPr>
            <a:spLocks noGrp="1"/>
          </p:cNvSpPr>
          <p:nvPr>
            <p:ph idx="1"/>
          </p:nvPr>
        </p:nvSpPr>
        <p:spPr>
          <a:xfrm>
            <a:off x="838200" y="1209675"/>
            <a:ext cx="10515600" cy="4967288"/>
          </a:xfrm>
        </p:spPr>
        <p:txBody>
          <a:bodyPr>
            <a:normAutofit/>
          </a:bodyPr>
          <a:lstStyle/>
          <a:p>
            <a:r>
              <a:rPr lang="en-US" dirty="0"/>
              <a:t>Common mistakes:</a:t>
            </a:r>
          </a:p>
          <a:p>
            <a:pPr lvl="1"/>
            <a:r>
              <a:rPr lang="en-US" dirty="0"/>
              <a:t>Totals are incorrect: </a:t>
            </a:r>
          </a:p>
          <a:p>
            <a:pPr lvl="2"/>
            <a:r>
              <a:rPr lang="en-US" dirty="0"/>
              <a:t>FPDS calculates totals based on ‘APPROVED’ FPDS reports. </a:t>
            </a:r>
          </a:p>
          <a:p>
            <a:pPr lvl="2"/>
            <a:r>
              <a:rPr lang="en-US" dirty="0"/>
              <a:t>Creating a draft FPDS report and never approving it means your totals will be wrong with your next FPDS report.  </a:t>
            </a:r>
          </a:p>
          <a:p>
            <a:pPr lvl="2"/>
            <a:r>
              <a:rPr lang="en-US" dirty="0"/>
              <a:t>In these cases, DO NOT try and manually adjust the totals.  Instead approve the draft report. If you still have issues, contact your system admin.</a:t>
            </a:r>
          </a:p>
          <a:p>
            <a:pPr lvl="1"/>
            <a:r>
              <a:rPr lang="en-US" dirty="0"/>
              <a:t>Incorrectly adding money: </a:t>
            </a:r>
          </a:p>
          <a:p>
            <a:pPr lvl="2"/>
            <a:r>
              <a:rPr lang="en-US" dirty="0"/>
              <a:t>When modifying a contract to add money be careful not to incorrectly add it to all the fields unless you really did that kind of modification (see next slide).</a:t>
            </a:r>
          </a:p>
          <a:p>
            <a:pPr marL="457200" lvl="1" indent="0">
              <a:buNone/>
            </a:pPr>
            <a:endParaRPr lang="en-US" dirty="0"/>
          </a:p>
          <a:p>
            <a:pPr marL="457200" lvl="1" indent="0">
              <a:buNone/>
            </a:pPr>
            <a:r>
              <a:rPr lang="en-US" dirty="0"/>
              <a:t>IF YOU NOTICE ISSUES WITH THE TOTAL FIELDS,NEVER ADJUST TOTALS MANUALLY.  ASK FOR HELP  FROM YOUR SYSTEM ADMINISTRATORS, etc.     </a:t>
            </a:r>
          </a:p>
        </p:txBody>
      </p:sp>
      <p:sp>
        <p:nvSpPr>
          <p:cNvPr id="4" name="Slide Number Placeholder 3"/>
          <p:cNvSpPr>
            <a:spLocks noGrp="1"/>
          </p:cNvSpPr>
          <p:nvPr>
            <p:ph type="sldNum" sz="quarter" idx="12"/>
          </p:nvPr>
        </p:nvSpPr>
        <p:spPr/>
        <p:txBody>
          <a:bodyPr/>
          <a:lstStyle/>
          <a:p>
            <a:fld id="{91C1C827-D893-467F-8538-D3C90302366C}" type="slidenum">
              <a:rPr lang="en-US" smtClean="0"/>
              <a:t>5</a:t>
            </a:fld>
            <a:endParaRPr lang="en-US" dirty="0"/>
          </a:p>
        </p:txBody>
      </p:sp>
    </p:spTree>
    <p:extLst>
      <p:ext uri="{BB962C8B-B14F-4D97-AF65-F5344CB8AC3E}">
        <p14:creationId xmlns:p14="http://schemas.microsoft.com/office/powerpoint/2010/main" val="230010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Data Elements: Dollar Amounts</a:t>
            </a:r>
          </a:p>
        </p:txBody>
      </p:sp>
      <p:sp>
        <p:nvSpPr>
          <p:cNvPr id="3" name="Content Placeholder 2"/>
          <p:cNvSpPr>
            <a:spLocks noGrp="1"/>
          </p:cNvSpPr>
          <p:nvPr>
            <p:ph idx="1"/>
          </p:nvPr>
        </p:nvSpPr>
        <p:spPr>
          <a:xfrm>
            <a:off x="1019175" y="1371600"/>
            <a:ext cx="9191625" cy="3886200"/>
          </a:xfrm>
        </p:spPr>
        <p:txBody>
          <a:bodyPr>
            <a:normAutofit/>
          </a:bodyPr>
          <a:lstStyle/>
          <a:p>
            <a:r>
              <a:rPr lang="en-US" dirty="0"/>
              <a:t>Examples:</a:t>
            </a:r>
          </a:p>
          <a:p>
            <a:pPr lvl="1"/>
            <a:r>
              <a:rPr lang="en-US" dirty="0"/>
              <a:t>Purchase Order (no options) originally awarded for $150,000; Mod 1 de-obligates $20,000.  Should be reported as:</a:t>
            </a:r>
          </a:p>
          <a:p>
            <a:pPr lvl="1"/>
            <a:endParaRPr lang="en-US" dirty="0"/>
          </a:p>
          <a:p>
            <a:pPr lvl="1"/>
            <a:endParaRPr lang="en-US" dirty="0"/>
          </a:p>
          <a:p>
            <a:pPr lvl="1"/>
            <a:endParaRPr lang="en-US" dirty="0"/>
          </a:p>
          <a:p>
            <a:pPr lvl="1"/>
            <a:endParaRPr lang="en-US" dirty="0"/>
          </a:p>
          <a:p>
            <a:pPr lvl="1"/>
            <a:r>
              <a:rPr lang="en-US" dirty="0"/>
              <a:t>Definitive Contract (1 option) originally awarded for $200,000; total estimate at award was $300,000 if all options exercised. Mod 1 exercises the Option 1 for $100,000.  Should be reported as*:</a:t>
            </a:r>
          </a:p>
        </p:txBody>
      </p:sp>
      <p:sp>
        <p:nvSpPr>
          <p:cNvPr id="4" name="Slide Number Placeholder 3"/>
          <p:cNvSpPr>
            <a:spLocks noGrp="1"/>
          </p:cNvSpPr>
          <p:nvPr>
            <p:ph type="sldNum" sz="quarter" idx="12"/>
          </p:nvPr>
        </p:nvSpPr>
        <p:spPr/>
        <p:txBody>
          <a:bodyPr/>
          <a:lstStyle/>
          <a:p>
            <a:fld id="{91C1C827-D893-467F-8538-D3C90302366C}" type="slidenum">
              <a:rPr lang="en-US" smtClean="0"/>
              <a:pPr/>
              <a:t>6</a:t>
            </a:fld>
            <a:endParaRPr lang="en-US" dirty="0"/>
          </a:p>
        </p:txBody>
      </p:sp>
      <p:graphicFrame>
        <p:nvGraphicFramePr>
          <p:cNvPr id="6" name="Object 5"/>
          <p:cNvGraphicFramePr>
            <a:graphicFrameLocks noChangeAspect="1"/>
          </p:cNvGraphicFramePr>
          <p:nvPr/>
        </p:nvGraphicFramePr>
        <p:xfrm>
          <a:off x="5932488" y="2438401"/>
          <a:ext cx="3744912" cy="1209675"/>
        </p:xfrm>
        <a:graphic>
          <a:graphicData uri="http://schemas.openxmlformats.org/presentationml/2006/ole">
            <mc:AlternateContent xmlns:mc="http://schemas.openxmlformats.org/markup-compatibility/2006">
              <mc:Choice xmlns:v="urn:schemas-microsoft-com:vml" Requires="v">
                <p:oleObj spid="_x0000_s1038" name="Worksheet" r:id="rId3" imgW="3505200" imgH="1209790" progId="Excel.Sheet.12">
                  <p:embed/>
                </p:oleObj>
              </mc:Choice>
              <mc:Fallback>
                <p:oleObj name="Worksheet" r:id="rId3" imgW="3505200" imgH="1209790" progId="Excel.Sheet.12">
                  <p:embed/>
                  <p:pic>
                    <p:nvPicPr>
                      <p:cNvPr id="6" name="Object 5"/>
                      <p:cNvPicPr/>
                      <p:nvPr/>
                    </p:nvPicPr>
                    <p:blipFill>
                      <a:blip r:embed="rId4"/>
                      <a:stretch>
                        <a:fillRect/>
                      </a:stretch>
                    </p:blipFill>
                    <p:spPr>
                      <a:xfrm>
                        <a:off x="5932488" y="2438401"/>
                        <a:ext cx="3744912" cy="120967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01512616"/>
              </p:ext>
            </p:extLst>
          </p:nvPr>
        </p:nvGraphicFramePr>
        <p:xfrm>
          <a:off x="5932488" y="5257799"/>
          <a:ext cx="3736731" cy="1311275"/>
        </p:xfrm>
        <a:graphic>
          <a:graphicData uri="http://schemas.openxmlformats.org/presentationml/2006/ole">
            <mc:AlternateContent xmlns:mc="http://schemas.openxmlformats.org/markup-compatibility/2006">
              <mc:Choice xmlns:v="urn:schemas-microsoft-com:vml" Requires="v">
                <p:oleObj spid="_x0000_s1039" name="Worksheet" r:id="rId5" imgW="3457673" imgH="1409593" progId="Excel.Sheet.12">
                  <p:embed/>
                </p:oleObj>
              </mc:Choice>
              <mc:Fallback>
                <p:oleObj name="Worksheet" r:id="rId5" imgW="3457673" imgH="1409593" progId="Excel.Sheet.12">
                  <p:embed/>
                  <p:pic>
                    <p:nvPicPr>
                      <p:cNvPr id="11" name="Object 10"/>
                      <p:cNvPicPr/>
                      <p:nvPr/>
                    </p:nvPicPr>
                    <p:blipFill>
                      <a:blip r:embed="rId6"/>
                      <a:stretch>
                        <a:fillRect/>
                      </a:stretch>
                    </p:blipFill>
                    <p:spPr>
                      <a:xfrm>
                        <a:off x="5932488" y="5257799"/>
                        <a:ext cx="3736731" cy="1311275"/>
                      </a:xfrm>
                      <a:prstGeom prst="rect">
                        <a:avLst/>
                      </a:prstGeom>
                    </p:spPr>
                  </p:pic>
                </p:oleObj>
              </mc:Fallback>
            </mc:AlternateContent>
          </a:graphicData>
        </a:graphic>
      </p:graphicFrame>
      <p:sp>
        <p:nvSpPr>
          <p:cNvPr id="19" name="TextBox 18"/>
          <p:cNvSpPr txBox="1"/>
          <p:nvPr/>
        </p:nvSpPr>
        <p:spPr>
          <a:xfrm>
            <a:off x="1628775" y="5334000"/>
            <a:ext cx="4120073" cy="1384995"/>
          </a:xfrm>
          <a:prstGeom prst="rect">
            <a:avLst/>
          </a:prstGeom>
          <a:noFill/>
        </p:spPr>
        <p:txBody>
          <a:bodyPr wrap="square" rtlCol="0">
            <a:spAutoFit/>
          </a:bodyPr>
          <a:lstStyle/>
          <a:p>
            <a:r>
              <a:rPr lang="en-US" sz="1400" dirty="0">
                <a:latin typeface="+mj-lt"/>
              </a:rPr>
              <a:t>*In this example-the option amount is already accounted for in the Base and All Options field so you would not add the $100,000  in that field.  The only time you would add money to this field is if you added additional work under the option which requires re-negotiation</a:t>
            </a:r>
          </a:p>
        </p:txBody>
      </p:sp>
    </p:spTree>
    <p:extLst>
      <p:ext uri="{BB962C8B-B14F-4D97-AF65-F5344CB8AC3E}">
        <p14:creationId xmlns:p14="http://schemas.microsoft.com/office/powerpoint/2010/main" val="491752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CEE8-809C-425F-9948-99AA19AAAE09}"/>
              </a:ext>
            </a:extLst>
          </p:cNvPr>
          <p:cNvSpPr>
            <a:spLocks noGrp="1"/>
          </p:cNvSpPr>
          <p:nvPr>
            <p:ph type="title"/>
          </p:nvPr>
        </p:nvSpPr>
        <p:spPr/>
        <p:txBody>
          <a:bodyPr/>
          <a:lstStyle/>
          <a:p>
            <a:r>
              <a:rPr lang="en-US" dirty="0"/>
              <a:t>Data Elements: Dollar Amounts</a:t>
            </a:r>
          </a:p>
        </p:txBody>
      </p:sp>
      <p:sp>
        <p:nvSpPr>
          <p:cNvPr id="3" name="Content Placeholder 2">
            <a:extLst>
              <a:ext uri="{FF2B5EF4-FFF2-40B4-BE49-F238E27FC236}">
                <a16:creationId xmlns:a16="http://schemas.microsoft.com/office/drawing/2014/main" id="{202EAFC0-4A75-4157-90E5-9DDE89CD5C03}"/>
              </a:ext>
            </a:extLst>
          </p:cNvPr>
          <p:cNvSpPr>
            <a:spLocks noGrp="1"/>
          </p:cNvSpPr>
          <p:nvPr>
            <p:ph idx="1"/>
          </p:nvPr>
        </p:nvSpPr>
        <p:spPr>
          <a:xfrm>
            <a:off x="1981200" y="1371600"/>
            <a:ext cx="8229600" cy="4953000"/>
          </a:xfrm>
        </p:spPr>
        <p:txBody>
          <a:bodyPr>
            <a:normAutofit/>
          </a:bodyPr>
          <a:lstStyle/>
          <a:p>
            <a:pPr marL="0" indent="0">
              <a:buNone/>
            </a:pPr>
            <a:endParaRPr lang="en-US" dirty="0"/>
          </a:p>
          <a:p>
            <a:pPr marL="0" indent="0">
              <a:buNone/>
            </a:pPr>
            <a:r>
              <a:rPr lang="en-US" dirty="0"/>
              <a:t>If you are awarding an IDV be sure you are filling out these two data elements correctly:</a:t>
            </a:r>
          </a:p>
          <a:p>
            <a:pPr marL="400050" lvl="1" indent="0">
              <a:buNone/>
            </a:pPr>
            <a:r>
              <a:rPr lang="en-US" dirty="0"/>
              <a:t>Base and All Options:   For IDVs this is the mutually agreed upon total estimated contract value including all options (if any) </a:t>
            </a:r>
            <a:r>
              <a:rPr lang="en-US" b="1" dirty="0"/>
              <a:t>AND the estimated value of all potential orders.</a:t>
            </a:r>
          </a:p>
          <a:p>
            <a:pPr marL="400050" lvl="1" indent="0">
              <a:buNone/>
            </a:pPr>
            <a:endParaRPr lang="en-US" b="1" dirty="0"/>
          </a:p>
          <a:p>
            <a:pPr marL="400050" lvl="1" indent="0">
              <a:buNone/>
            </a:pPr>
            <a:r>
              <a:rPr lang="en-US" dirty="0"/>
              <a:t>Total Estimated Order Value:   For IDVs, enter the total estimated value for all potential orders that are expected to be placed against this IDV. </a:t>
            </a:r>
            <a:r>
              <a:rPr lang="en-US" b="1" dirty="0"/>
              <a:t>Do NOT </a:t>
            </a:r>
            <a:r>
              <a:rPr lang="en-US" dirty="0"/>
              <a:t>include any obligated amounts that may have been placed on the IDV itself. </a:t>
            </a:r>
          </a:p>
        </p:txBody>
      </p:sp>
      <p:sp>
        <p:nvSpPr>
          <p:cNvPr id="4" name="Slide Number Placeholder 3">
            <a:extLst>
              <a:ext uri="{FF2B5EF4-FFF2-40B4-BE49-F238E27FC236}">
                <a16:creationId xmlns:a16="http://schemas.microsoft.com/office/drawing/2014/main" id="{40B3B796-19CF-4BF7-A041-BE5CBF195AAB}"/>
              </a:ext>
            </a:extLst>
          </p:cNvPr>
          <p:cNvSpPr>
            <a:spLocks noGrp="1"/>
          </p:cNvSpPr>
          <p:nvPr>
            <p:ph type="sldNum" sz="quarter" idx="12"/>
          </p:nvPr>
        </p:nvSpPr>
        <p:spPr/>
        <p:txBody>
          <a:bodyPr/>
          <a:lstStyle/>
          <a:p>
            <a:fld id="{91C1C827-D893-467F-8538-D3C90302366C}" type="slidenum">
              <a:rPr lang="en-US" smtClean="0"/>
              <a:t>7</a:t>
            </a:fld>
            <a:endParaRPr lang="en-US" dirty="0"/>
          </a:p>
        </p:txBody>
      </p:sp>
    </p:spTree>
    <p:extLst>
      <p:ext uri="{BB962C8B-B14F-4D97-AF65-F5344CB8AC3E}">
        <p14:creationId xmlns:p14="http://schemas.microsoft.com/office/powerpoint/2010/main" val="343125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54572-5C92-4ED1-9697-D99B898972CA}"/>
              </a:ext>
            </a:extLst>
          </p:cNvPr>
          <p:cNvSpPr>
            <a:spLocks noGrp="1"/>
          </p:cNvSpPr>
          <p:nvPr>
            <p:ph type="title"/>
          </p:nvPr>
        </p:nvSpPr>
        <p:spPr/>
        <p:txBody>
          <a:bodyPr/>
          <a:lstStyle/>
          <a:p>
            <a:r>
              <a:rPr lang="en-US" dirty="0"/>
              <a:t>	Dollar Amounts</a:t>
            </a:r>
          </a:p>
        </p:txBody>
      </p:sp>
      <p:sp>
        <p:nvSpPr>
          <p:cNvPr id="3" name="Content Placeholder 2">
            <a:extLst>
              <a:ext uri="{FF2B5EF4-FFF2-40B4-BE49-F238E27FC236}">
                <a16:creationId xmlns:a16="http://schemas.microsoft.com/office/drawing/2014/main" id="{B27BAD06-9A6E-418F-B7AD-E9876BD48DB7}"/>
              </a:ext>
            </a:extLst>
          </p:cNvPr>
          <p:cNvSpPr>
            <a:spLocks noGrp="1"/>
          </p:cNvSpPr>
          <p:nvPr>
            <p:ph idx="1"/>
          </p:nvPr>
        </p:nvSpPr>
        <p:spPr/>
        <p:txBody>
          <a:bodyPr/>
          <a:lstStyle/>
          <a:p>
            <a:pPr marL="0" indent="0">
              <a:buNone/>
            </a:pPr>
            <a:r>
              <a:rPr lang="en-US" sz="2400" dirty="0"/>
              <a:t>Examples:</a:t>
            </a:r>
          </a:p>
          <a:p>
            <a:pPr marL="0" indent="0">
              <a:buNone/>
            </a:pPr>
            <a:endParaRPr lang="en-US" sz="2400" dirty="0"/>
          </a:p>
          <a:p>
            <a:pPr marL="400050" lvl="1" indent="0">
              <a:buNone/>
            </a:pPr>
            <a:r>
              <a:rPr lang="en-US" dirty="0"/>
              <a:t>Contract is for $200,000-total estimated cost (i.e., base and all options).  I’m obligating $100,000 the first year.  I have an option for $100,000.  How do I report?</a:t>
            </a:r>
          </a:p>
          <a:p>
            <a:pPr marL="400050" lvl="1" indent="0">
              <a:buNone/>
            </a:pPr>
            <a:endParaRPr lang="en-US" dirty="0"/>
          </a:p>
          <a:p>
            <a:pPr marL="1257300" lvl="3" indent="0">
              <a:buNone/>
            </a:pPr>
            <a:r>
              <a:rPr lang="en-US" sz="2400" dirty="0"/>
              <a:t>For the initial award (mod=0):</a:t>
            </a:r>
          </a:p>
          <a:p>
            <a:pPr marL="1257300" lvl="3" indent="0">
              <a:buNone/>
            </a:pPr>
            <a:r>
              <a:rPr lang="en-US" sz="2400" dirty="0"/>
              <a:t>Obligation: 			100,000</a:t>
            </a:r>
          </a:p>
          <a:p>
            <a:pPr marL="1257300" lvl="3" indent="0">
              <a:buNone/>
            </a:pPr>
            <a:r>
              <a:rPr lang="en-US" sz="2400" dirty="0"/>
              <a:t>Base and Exercised:	100,000</a:t>
            </a:r>
          </a:p>
          <a:p>
            <a:pPr marL="1257300" lvl="3" indent="0">
              <a:buNone/>
            </a:pPr>
            <a:r>
              <a:rPr lang="en-US" sz="2400" dirty="0"/>
              <a:t>Base and All Options:	200,000	</a:t>
            </a:r>
          </a:p>
          <a:p>
            <a:endParaRPr lang="en-US" dirty="0"/>
          </a:p>
        </p:txBody>
      </p:sp>
      <p:sp>
        <p:nvSpPr>
          <p:cNvPr id="4" name="Slide Number Placeholder 3">
            <a:extLst>
              <a:ext uri="{FF2B5EF4-FFF2-40B4-BE49-F238E27FC236}">
                <a16:creationId xmlns:a16="http://schemas.microsoft.com/office/drawing/2014/main" id="{5C08CE18-0F42-420A-8681-E8ABF02BCC1E}"/>
              </a:ext>
            </a:extLst>
          </p:cNvPr>
          <p:cNvSpPr>
            <a:spLocks noGrp="1"/>
          </p:cNvSpPr>
          <p:nvPr>
            <p:ph type="sldNum" sz="quarter" idx="12"/>
          </p:nvPr>
        </p:nvSpPr>
        <p:spPr/>
        <p:txBody>
          <a:bodyPr/>
          <a:lstStyle/>
          <a:p>
            <a:fld id="{91C1C827-D893-467F-8538-D3C90302366C}" type="slidenum">
              <a:rPr lang="en-US" smtClean="0"/>
              <a:t>8</a:t>
            </a:fld>
            <a:endParaRPr lang="en-US" dirty="0"/>
          </a:p>
        </p:txBody>
      </p:sp>
    </p:spTree>
    <p:extLst>
      <p:ext uri="{BB962C8B-B14F-4D97-AF65-F5344CB8AC3E}">
        <p14:creationId xmlns:p14="http://schemas.microsoft.com/office/powerpoint/2010/main" val="2486424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2958C-AC6F-4775-B07A-9E80017A27BC}"/>
              </a:ext>
            </a:extLst>
          </p:cNvPr>
          <p:cNvSpPr>
            <a:spLocks noGrp="1"/>
          </p:cNvSpPr>
          <p:nvPr>
            <p:ph type="title"/>
          </p:nvPr>
        </p:nvSpPr>
        <p:spPr/>
        <p:txBody>
          <a:bodyPr/>
          <a:lstStyle/>
          <a:p>
            <a:r>
              <a:rPr lang="en-US" dirty="0"/>
              <a:t>	Dollar Amounts</a:t>
            </a:r>
          </a:p>
        </p:txBody>
      </p:sp>
      <p:sp>
        <p:nvSpPr>
          <p:cNvPr id="3" name="Content Placeholder 2">
            <a:extLst>
              <a:ext uri="{FF2B5EF4-FFF2-40B4-BE49-F238E27FC236}">
                <a16:creationId xmlns:a16="http://schemas.microsoft.com/office/drawing/2014/main" id="{9E46343F-1CF4-4027-B4DC-AAFBFD2CCD15}"/>
              </a:ext>
            </a:extLst>
          </p:cNvPr>
          <p:cNvSpPr>
            <a:spLocks noGrp="1"/>
          </p:cNvSpPr>
          <p:nvPr>
            <p:ph idx="1"/>
          </p:nvPr>
        </p:nvSpPr>
        <p:spPr/>
        <p:txBody>
          <a:bodyPr>
            <a:normAutofit/>
          </a:bodyPr>
          <a:lstStyle/>
          <a:p>
            <a:pPr marL="0" indent="0">
              <a:buNone/>
            </a:pPr>
            <a:r>
              <a:rPr lang="en-US" sz="2400" dirty="0"/>
              <a:t>Mod 1 Exercising the first option:</a:t>
            </a:r>
          </a:p>
          <a:p>
            <a:pPr marL="0" indent="0">
              <a:buNone/>
            </a:pPr>
            <a:endParaRPr lang="en-US" sz="2400" dirty="0"/>
          </a:p>
          <a:p>
            <a:pPr marL="0" indent="0">
              <a:buNone/>
            </a:pPr>
            <a:r>
              <a:rPr lang="en-US" sz="2400" dirty="0"/>
              <a:t>				</a:t>
            </a:r>
            <a:r>
              <a:rPr lang="en-US" sz="2400" u="sng" dirty="0"/>
              <a:t>Current</a:t>
            </a:r>
            <a:r>
              <a:rPr lang="en-US" sz="2400" dirty="0"/>
              <a:t>		</a:t>
            </a:r>
            <a:r>
              <a:rPr lang="en-US" sz="2400" u="sng" dirty="0"/>
              <a:t>Total</a:t>
            </a:r>
            <a:r>
              <a:rPr lang="en-US" sz="2400" dirty="0"/>
              <a:t>				</a:t>
            </a:r>
          </a:p>
          <a:p>
            <a:pPr marL="0" indent="0">
              <a:buNone/>
            </a:pPr>
            <a:r>
              <a:rPr lang="en-US" sz="2400" dirty="0"/>
              <a:t>Obligation: 			100,000		200,000</a:t>
            </a:r>
          </a:p>
          <a:p>
            <a:pPr marL="0" indent="0">
              <a:buNone/>
            </a:pPr>
            <a:r>
              <a:rPr lang="en-US" sz="2400" dirty="0"/>
              <a:t>Base and Exercised:		100,000		200,000</a:t>
            </a:r>
          </a:p>
          <a:p>
            <a:pPr marL="0" indent="0">
              <a:buNone/>
            </a:pPr>
            <a:r>
              <a:rPr lang="en-US" sz="2400" dirty="0"/>
              <a:t>Base and All Options:	</a:t>
            </a:r>
            <a:r>
              <a:rPr lang="en-US" sz="2400"/>
              <a:t>		0</a:t>
            </a:r>
            <a:r>
              <a:rPr lang="en-US" sz="2400" dirty="0"/>
              <a:t>		200,000</a:t>
            </a:r>
          </a:p>
          <a:p>
            <a:pPr marL="0" indent="0">
              <a:buNone/>
            </a:pP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1047FC93-9137-4346-890C-BD80E39DEDA6}"/>
              </a:ext>
            </a:extLst>
          </p:cNvPr>
          <p:cNvSpPr>
            <a:spLocks noGrp="1"/>
          </p:cNvSpPr>
          <p:nvPr>
            <p:ph type="sldNum" sz="quarter" idx="12"/>
          </p:nvPr>
        </p:nvSpPr>
        <p:spPr/>
        <p:txBody>
          <a:bodyPr/>
          <a:lstStyle/>
          <a:p>
            <a:fld id="{91C1C827-D893-467F-8538-D3C90302366C}" type="slidenum">
              <a:rPr lang="en-US" smtClean="0"/>
              <a:t>9</a:t>
            </a:fld>
            <a:endParaRPr lang="en-US" dirty="0"/>
          </a:p>
        </p:txBody>
      </p:sp>
    </p:spTree>
    <p:extLst>
      <p:ext uri="{BB962C8B-B14F-4D97-AF65-F5344CB8AC3E}">
        <p14:creationId xmlns:p14="http://schemas.microsoft.com/office/powerpoint/2010/main" val="3821743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680</Words>
  <Application>Microsoft Office PowerPoint</Application>
  <PresentationFormat>Widescreen</PresentationFormat>
  <Paragraphs>60</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Calibri</vt:lpstr>
      <vt:lpstr>Calibri Light</vt:lpstr>
      <vt:lpstr>Office Theme</vt:lpstr>
      <vt:lpstr>Worksheet</vt:lpstr>
      <vt:lpstr>FPDS Dollar Amounts</vt:lpstr>
      <vt:lpstr>Dollar Amounts</vt:lpstr>
      <vt:lpstr>Dollar Amounts</vt:lpstr>
      <vt:lpstr>Dollar Amounts</vt:lpstr>
      <vt:lpstr>Data Elements: Dollar Amounts</vt:lpstr>
      <vt:lpstr>Data Elements: Dollar Amounts</vt:lpstr>
      <vt:lpstr>Data Elements: Dollar Amounts</vt:lpstr>
      <vt:lpstr> Dollar Amounts</vt:lpstr>
      <vt:lpstr> Dollar Amounts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FPDS Dollar Amounts</dc:title>
  <dc:creator>Oliver, Kate</dc:creator>
  <cp:lastModifiedBy>Oliver, Kate</cp:lastModifiedBy>
  <cp:revision>8</cp:revision>
  <dcterms:created xsi:type="dcterms:W3CDTF">2022-03-18T18:25:48Z</dcterms:created>
  <dcterms:modified xsi:type="dcterms:W3CDTF">2022-06-16T16:38:51Z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2eef23d-2e95-4428-9a3c-2526d95b164a_Enabled">
    <vt:lpwstr>true</vt:lpwstr>
  </property>
  <property fmtid="{D5CDD505-2E9C-101B-9397-08002B2CF9AE}" pid="3" name="MSIP_Label_a2eef23d-2e95-4428-9a3c-2526d95b164a_SetDate">
    <vt:lpwstr>2022-03-18T18:25:48Z</vt:lpwstr>
  </property>
  <property fmtid="{D5CDD505-2E9C-101B-9397-08002B2CF9AE}" pid="4" name="MSIP_Label_a2eef23d-2e95-4428-9a3c-2526d95b164a_Method">
    <vt:lpwstr>Standard</vt:lpwstr>
  </property>
  <property fmtid="{D5CDD505-2E9C-101B-9397-08002B2CF9AE}" pid="5" name="MSIP_Label_a2eef23d-2e95-4428-9a3c-2526d95b164a_Name">
    <vt:lpwstr>For Official Use Only (FOUO)</vt:lpwstr>
  </property>
  <property fmtid="{D5CDD505-2E9C-101B-9397-08002B2CF9AE}" pid="6" name="MSIP_Label_a2eef23d-2e95-4428-9a3c-2526d95b164a_SiteId">
    <vt:lpwstr>3ccde76c-946d-4a12-bb7a-fc9d0842354a</vt:lpwstr>
  </property>
  <property fmtid="{D5CDD505-2E9C-101B-9397-08002B2CF9AE}" pid="7" name="MSIP_Label_a2eef23d-2e95-4428-9a3c-2526d95b164a_ActionId">
    <vt:lpwstr>059d6f2b-009d-4209-8f8d-d0f9524255ec</vt:lpwstr>
  </property>
  <property fmtid="{D5CDD505-2E9C-101B-9397-08002B2CF9AE}" pid="8" name="MSIP_Label_a2eef23d-2e95-4428-9a3c-2526d95b164a_ContentBits">
    <vt:lpwstr>0</vt:lpwstr>
  </property>
</Properties>
</file>